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5143500" cx="9144000"/>
  <p:notesSz cx="6858000" cy="9144000"/>
  <p:embeddedFontLst>
    <p:embeddedFont>
      <p:font typeface="Muli"/>
      <p:regular r:id="rId52"/>
      <p:bold r:id="rId53"/>
      <p:italic r:id="rId54"/>
      <p:boldItalic r:id="rId55"/>
    </p:embeddedFont>
    <p:embeddedFont>
      <p:font typeface="Oswald Regular"/>
      <p:regular r:id="rId56"/>
      <p:bold r:id="rId57"/>
    </p:embeddedFont>
    <p:embeddedFont>
      <p:font typeface="Oswald"/>
      <p:regular r:id="rId58"/>
      <p:bold r:id="rId59"/>
    </p:embeddedFont>
    <p:embeddedFont>
      <p:font typeface="Muli Light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MuliLight-italic.fntdata"/><Relationship Id="rId61" Type="http://schemas.openxmlformats.org/officeDocument/2006/relationships/font" Target="fonts/MuliLight-bold.fntdata"/><Relationship Id="rId20" Type="http://schemas.openxmlformats.org/officeDocument/2006/relationships/slide" Target="slides/slide15.xml"/><Relationship Id="rId63" Type="http://schemas.openxmlformats.org/officeDocument/2006/relationships/font" Target="fonts/MuliLight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MuliLight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Muli-bold.fntdata"/><Relationship Id="rId52" Type="http://schemas.openxmlformats.org/officeDocument/2006/relationships/font" Target="fonts/Muli-regular.fntdata"/><Relationship Id="rId11" Type="http://schemas.openxmlformats.org/officeDocument/2006/relationships/slide" Target="slides/slide6.xml"/><Relationship Id="rId55" Type="http://schemas.openxmlformats.org/officeDocument/2006/relationships/font" Target="fonts/Muli-boldItalic.fntdata"/><Relationship Id="rId10" Type="http://schemas.openxmlformats.org/officeDocument/2006/relationships/slide" Target="slides/slide5.xml"/><Relationship Id="rId54" Type="http://schemas.openxmlformats.org/officeDocument/2006/relationships/font" Target="fonts/Muli-italic.fntdata"/><Relationship Id="rId13" Type="http://schemas.openxmlformats.org/officeDocument/2006/relationships/slide" Target="slides/slide8.xml"/><Relationship Id="rId57" Type="http://schemas.openxmlformats.org/officeDocument/2006/relationships/font" Target="fonts/OswaldRegular-bold.fntdata"/><Relationship Id="rId12" Type="http://schemas.openxmlformats.org/officeDocument/2006/relationships/slide" Target="slides/slide7.xml"/><Relationship Id="rId56" Type="http://schemas.openxmlformats.org/officeDocument/2006/relationships/font" Target="fonts/OswaldRegular-regular.fntdata"/><Relationship Id="rId15" Type="http://schemas.openxmlformats.org/officeDocument/2006/relationships/slide" Target="slides/slide10.xml"/><Relationship Id="rId59" Type="http://schemas.openxmlformats.org/officeDocument/2006/relationships/font" Target="fonts/Oswald-bold.fntdata"/><Relationship Id="rId14" Type="http://schemas.openxmlformats.org/officeDocument/2006/relationships/slide" Target="slides/slide9.xml"/><Relationship Id="rId58" Type="http://schemas.openxmlformats.org/officeDocument/2006/relationships/font" Target="fonts/Oswald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witter.com/Zorchenhimer/status/1134178911628267520/photo/1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da63c3d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da63c3d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d66b676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d66b676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Adicionar comparacao com regex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quebrar em slides o exemplo do cabecudo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2"/>
              </a:rPr>
              <a:t>https://twitter.com/Zorchenhimer/status/1134178911628267520/photo/1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d7afaafa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5d7afaafa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d7afaafa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d7afaafa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d7afaafa8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d7afaafa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5d7afaafa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5d7afaafa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d7afaaf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d7afaaf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d7afaafa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d7afaafa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d7afaafa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d7afaafa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d480b5aa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d480b5aa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d66b676e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d66b676e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dk2"/>
                </a:solidFill>
              </a:rPr>
              <a:t>Aquilo que não pode ser evitado, independentemente da sua experiência, quais ferramentas você usa ou qual padrão de arquitetura novo e chamativo você usou para resolver o problema.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d66b676e0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d66b676e0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d66b676e0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d66b676e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d7afaafa8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5d7afaafa8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d7afaafa8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d7afaafa8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d7afaafa8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d7afaafa8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d66b676e0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d66b676e0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d66b676e0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d66b676e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todo: colocar elemar sobre: o que é complexidade msm?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d690499e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5d690499e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0">
                <a:solidFill>
                  <a:srgbClr val="333333"/>
                </a:solidFill>
                <a:highlight>
                  <a:srgbClr val="FDFDFD"/>
                </a:highlight>
              </a:rPr>
              <a:t>Deixar que performance influencie o design do seu código vai produzir resultados bem ruins, como código de difícil manutenção, além de todo o tempo gasto para escrever o código otimizado que te deu 1 nano segundo a cada 10 requisições.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d690499e1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d690499e1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slide de motivos para </a:t>
            </a:r>
            <a:r>
              <a:rPr lang="pt-BR"/>
              <a:t>não</a:t>
            </a:r>
            <a:r>
              <a:rPr lang="pt-BR"/>
              <a:t> se usar microservicos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5d690499e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5d690499e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d690499e1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d690499e1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d690499e1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d690499e1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50">
                <a:solidFill>
                  <a:srgbClr val="333333"/>
                </a:solidFill>
                <a:highlight>
                  <a:srgbClr val="FDFDFD"/>
                </a:highlight>
              </a:rPr>
              <a:t>Ao decidir otimizar uma parte específica do programa, o impacto no programa geral depende muito de quanto tempo realmente é gasto naquela parte específica, nem sempre é claro ao olhar apenas para o código. sem uma análise de desempenho.</a:t>
            </a:r>
            <a:endParaRPr sz="1350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333333"/>
              </a:solidFill>
              <a:highlight>
                <a:srgbClr val="FDFDFD"/>
              </a:highlight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d690499e1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5d690499e1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d66b676e0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d66b676e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Remover ou não </a:t>
            </a:r>
            <a:r>
              <a:rPr lang="pt-BR"/>
              <a:t>código</a:t>
            </a:r>
            <a:r>
              <a:rPr lang="pt-BR"/>
              <a:t> duplicado traz riscos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5d690499e1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5d690499e1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d690499e1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d690499e1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d690499e1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d690499e1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d690499e1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d690499e1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d690499e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5d690499e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d690499e1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5d690499e1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d690499e1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d690499e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5d690499e1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5d690499e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Remover ou não código duplicado traz riscos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5d690499e1_3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5d690499e1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5d66b676e0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5d66b676e0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d690499e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5d690499e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Exemplos?</a:t>
            </a:r>
            <a:endParaRPr sz="14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Char char="●"/>
            </a:pPr>
            <a:r>
              <a:rPr lang="pt-BR" sz="14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Repositório genérico</a:t>
            </a:r>
            <a:endParaRPr sz="14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Char char="●"/>
            </a:pPr>
            <a:r>
              <a:rPr lang="pt-BR" sz="14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Camada de aplicação</a:t>
            </a:r>
            <a:endParaRPr sz="14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5d690499e1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5d690499e1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Você</a:t>
            </a:r>
            <a:r>
              <a:rPr lang="pt-BR"/>
              <a:t> normalmente </a:t>
            </a:r>
            <a:r>
              <a:rPr lang="pt-BR"/>
              <a:t>só</a:t>
            </a:r>
            <a:r>
              <a:rPr lang="pt-BR"/>
              <a:t> precisa do projeto da aplicação e do de testes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5d690499e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5d690499e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aparecer titulo depois 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5d7afaafa8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5d7afaafa8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 ta funcionando nao mexe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5d7afaafa8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5d7afaafa8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 ta funcionando nao mexe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d690499e1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d690499e1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5d690499e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5d690499e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Desapega 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5d690499e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5d690499e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5d7afaafa8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5d7afaafa8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5d690499e1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5d690499e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9144000" cy="21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056825"/>
            <a:ext cx="9144000" cy="8877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3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Relationship Id="rId4" Type="http://schemas.openxmlformats.org/officeDocument/2006/relationships/image" Target="../media/image33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png"/><Relationship Id="rId4" Type="http://schemas.openxmlformats.org/officeDocument/2006/relationships/image" Target="../media/image35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6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1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2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gif"/><Relationship Id="rId4" Type="http://schemas.openxmlformats.org/officeDocument/2006/relationships/image" Target="../media/image31.png"/><Relationship Id="rId5" Type="http://schemas.openxmlformats.org/officeDocument/2006/relationships/image" Target="../media/image26.gif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0.gif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9.gif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0.gif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8.gif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8.gif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4.gif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Relationship Id="rId4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8" y="12276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900">
                <a:solidFill>
                  <a:srgbClr val="434343"/>
                </a:solidFill>
                <a:latin typeface="Muli"/>
                <a:ea typeface="Muli"/>
                <a:cs typeface="Muli"/>
                <a:sym typeface="Muli"/>
              </a:rPr>
              <a:t>Generalização Prematura</a:t>
            </a:r>
            <a: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 </a:t>
            </a:r>
            <a:b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e </a:t>
            </a:r>
            <a:r>
              <a:rPr b="1" lang="pt-BR" sz="3900">
                <a:solidFill>
                  <a:srgbClr val="434343"/>
                </a:solidFill>
                <a:latin typeface="Muli"/>
                <a:ea typeface="Muli"/>
                <a:cs typeface="Muli"/>
                <a:sym typeface="Muli"/>
              </a:rPr>
              <a:t>Complexidade Acidental:</a:t>
            </a:r>
            <a:b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A raiz do </a:t>
            </a:r>
            <a:r>
              <a:rPr b="1" lang="pt-BR" sz="3900">
                <a:solidFill>
                  <a:srgbClr val="E18733"/>
                </a:solidFill>
                <a:latin typeface="Muli"/>
                <a:ea typeface="Muli"/>
                <a:cs typeface="Muli"/>
                <a:sym typeface="Muli"/>
              </a:rPr>
              <a:t>mal</a:t>
            </a:r>
            <a: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 de todo software  </a:t>
            </a:r>
            <a:endParaRPr sz="3900">
              <a:solidFill>
                <a:srgbClr val="434343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1281313" y="3785275"/>
            <a:ext cx="32907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4093C9"/>
                </a:solidFill>
                <a:latin typeface="Muli"/>
                <a:ea typeface="Muli"/>
                <a:cs typeface="Muli"/>
                <a:sym typeface="Muli"/>
              </a:rPr>
              <a:t>Letticia Nicoli</a:t>
            </a:r>
            <a:br>
              <a:rPr lang="pt-BR" sz="1200">
                <a:solidFill>
                  <a:srgbClr val="CF2C3B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Microsoft MVP</a:t>
            </a:r>
            <a:b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endParaRPr b="1" sz="1200">
              <a:solidFill>
                <a:srgbClr val="434343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58" name="Google Shape;58;p13"/>
          <p:cNvCxnSpPr/>
          <p:nvPr/>
        </p:nvCxnSpPr>
        <p:spPr>
          <a:xfrm>
            <a:off x="4265400" y="3280200"/>
            <a:ext cx="613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253113" y="3785275"/>
            <a:ext cx="32907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4093C9"/>
                </a:solidFill>
                <a:latin typeface="Muli"/>
                <a:ea typeface="Muli"/>
                <a:cs typeface="Muli"/>
                <a:sym typeface="Muli"/>
              </a:rPr>
              <a:t>Lucas Teles</a:t>
            </a:r>
            <a:endParaRPr sz="1200">
              <a:solidFill>
                <a:srgbClr val="434343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Developer at Lambda3</a:t>
            </a:r>
            <a:endParaRPr sz="1200">
              <a:solidFill>
                <a:srgbClr val="434343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b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b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endParaRPr b="1" sz="1200">
              <a:solidFill>
                <a:srgbClr val="434343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2235342" y="4300488"/>
            <a:ext cx="1382620" cy="342900"/>
            <a:chOff x="402155" y="3533000"/>
            <a:chExt cx="1382620" cy="3429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548775" y="3533000"/>
              <a:ext cx="1236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200">
                  <a:solidFill>
                    <a:srgbClr val="434343"/>
                  </a:solidFill>
                  <a:latin typeface="Muli"/>
                  <a:ea typeface="Muli"/>
                  <a:cs typeface="Muli"/>
                  <a:sym typeface="Muli"/>
                </a:rPr>
                <a:t>@letticianicoli</a:t>
              </a:r>
              <a:endParaRPr/>
            </a:p>
          </p:txBody>
        </p:sp>
        <p:pic>
          <p:nvPicPr>
            <p:cNvPr id="62" name="Google Shape;6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155" y="3616612"/>
              <a:ext cx="215819" cy="1756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13"/>
          <p:cNvGrpSpPr/>
          <p:nvPr/>
        </p:nvGrpSpPr>
        <p:grpSpPr>
          <a:xfrm>
            <a:off x="5207142" y="4300488"/>
            <a:ext cx="1382620" cy="342900"/>
            <a:chOff x="402155" y="3533000"/>
            <a:chExt cx="1382620" cy="3429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548775" y="3533000"/>
              <a:ext cx="1236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200">
                  <a:solidFill>
                    <a:srgbClr val="434343"/>
                  </a:solidFill>
                  <a:latin typeface="Muli"/>
                  <a:ea typeface="Muli"/>
                  <a:cs typeface="Muli"/>
                  <a:sym typeface="Muli"/>
                </a:rPr>
                <a:t>@lucasteles42</a:t>
              </a:r>
              <a:endParaRPr/>
            </a:p>
          </p:txBody>
        </p:sp>
        <p:pic>
          <p:nvPicPr>
            <p:cNvPr id="65" name="Google Shape;6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155" y="3616612"/>
              <a:ext cx="215819" cy="1756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ctrTitle"/>
          </p:nvPr>
        </p:nvSpPr>
        <p:spPr>
          <a:xfrm>
            <a:off x="311708" y="12276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900">
                <a:solidFill>
                  <a:srgbClr val="434343"/>
                </a:solidFill>
                <a:latin typeface="Muli"/>
                <a:ea typeface="Muli"/>
                <a:cs typeface="Muli"/>
                <a:sym typeface="Muli"/>
              </a:rPr>
              <a:t>Generalização Prematura</a:t>
            </a:r>
            <a: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 </a:t>
            </a:r>
            <a:b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e </a:t>
            </a:r>
            <a:r>
              <a:rPr b="1" lang="pt-BR" sz="3900">
                <a:solidFill>
                  <a:srgbClr val="434343"/>
                </a:solidFill>
                <a:latin typeface="Muli"/>
                <a:ea typeface="Muli"/>
                <a:cs typeface="Muli"/>
                <a:sym typeface="Muli"/>
              </a:rPr>
              <a:t>Complexidade Acidental:</a:t>
            </a:r>
            <a:b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A raiz do </a:t>
            </a:r>
            <a:r>
              <a:rPr b="1" lang="pt-BR" sz="3900">
                <a:solidFill>
                  <a:srgbClr val="E18733"/>
                </a:solidFill>
                <a:latin typeface="Muli"/>
                <a:ea typeface="Muli"/>
                <a:cs typeface="Muli"/>
                <a:sym typeface="Muli"/>
              </a:rPr>
              <a:t>mal</a:t>
            </a:r>
            <a:r>
              <a:rPr lang="pt-BR" sz="39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 de todo software  </a:t>
            </a:r>
            <a:endParaRPr sz="3900">
              <a:solidFill>
                <a:srgbClr val="434343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71" name="Google Shape;71;p14"/>
          <p:cNvSpPr txBox="1"/>
          <p:nvPr>
            <p:ph idx="1" type="subTitle"/>
          </p:nvPr>
        </p:nvSpPr>
        <p:spPr>
          <a:xfrm>
            <a:off x="1281313" y="3785275"/>
            <a:ext cx="32907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4093C9"/>
                </a:solidFill>
                <a:latin typeface="Muli"/>
                <a:ea typeface="Muli"/>
                <a:cs typeface="Muli"/>
                <a:sym typeface="Muli"/>
              </a:rPr>
              <a:t>Letticia Nicoli</a:t>
            </a:r>
            <a:br>
              <a:rPr lang="pt-BR" sz="1200">
                <a:solidFill>
                  <a:srgbClr val="CF2C3B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Microsoft MVP</a:t>
            </a:r>
            <a:b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endParaRPr b="1" sz="1200">
              <a:solidFill>
                <a:srgbClr val="434343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72" name="Google Shape;72;p14"/>
          <p:cNvCxnSpPr/>
          <p:nvPr/>
        </p:nvCxnSpPr>
        <p:spPr>
          <a:xfrm>
            <a:off x="4265400" y="3280200"/>
            <a:ext cx="613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73" name="Google Shape;73;p14"/>
          <p:cNvSpPr txBox="1"/>
          <p:nvPr>
            <p:ph idx="1" type="subTitle"/>
          </p:nvPr>
        </p:nvSpPr>
        <p:spPr>
          <a:xfrm>
            <a:off x="4253113" y="3785275"/>
            <a:ext cx="32907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4093C9"/>
                </a:solidFill>
                <a:latin typeface="Muli"/>
                <a:ea typeface="Muli"/>
                <a:cs typeface="Muli"/>
                <a:sym typeface="Muli"/>
              </a:rPr>
              <a:t>Lucas Teles</a:t>
            </a:r>
            <a:endParaRPr sz="1200">
              <a:solidFill>
                <a:srgbClr val="434343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  <a:t>Developer at Lambda3</a:t>
            </a:r>
            <a:endParaRPr sz="1200">
              <a:solidFill>
                <a:srgbClr val="434343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b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br>
              <a:rPr lang="pt-BR" sz="1200">
                <a:solidFill>
                  <a:srgbClr val="434343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endParaRPr b="1" sz="1200">
              <a:solidFill>
                <a:srgbClr val="434343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74" name="Google Shape;74;p14"/>
          <p:cNvGrpSpPr/>
          <p:nvPr/>
        </p:nvGrpSpPr>
        <p:grpSpPr>
          <a:xfrm>
            <a:off x="2235342" y="4300488"/>
            <a:ext cx="1382620" cy="342900"/>
            <a:chOff x="402155" y="3533000"/>
            <a:chExt cx="1382620" cy="342900"/>
          </a:xfrm>
        </p:grpSpPr>
        <p:sp>
          <p:nvSpPr>
            <p:cNvPr id="75" name="Google Shape;75;p14"/>
            <p:cNvSpPr txBox="1"/>
            <p:nvPr/>
          </p:nvSpPr>
          <p:spPr>
            <a:xfrm>
              <a:off x="548775" y="3533000"/>
              <a:ext cx="1236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200">
                  <a:solidFill>
                    <a:srgbClr val="434343"/>
                  </a:solidFill>
                  <a:latin typeface="Muli"/>
                  <a:ea typeface="Muli"/>
                  <a:cs typeface="Muli"/>
                  <a:sym typeface="Muli"/>
                </a:rPr>
                <a:t>@letticianicoli</a:t>
              </a:r>
              <a:endParaRPr/>
            </a:p>
          </p:txBody>
        </p:sp>
        <p:pic>
          <p:nvPicPr>
            <p:cNvPr id="76" name="Google Shape;76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155" y="3616612"/>
              <a:ext cx="215819" cy="1756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" name="Google Shape;77;p14"/>
          <p:cNvGrpSpPr/>
          <p:nvPr/>
        </p:nvGrpSpPr>
        <p:grpSpPr>
          <a:xfrm>
            <a:off x="5207142" y="4300488"/>
            <a:ext cx="1382620" cy="342900"/>
            <a:chOff x="402155" y="3533000"/>
            <a:chExt cx="1382620" cy="342900"/>
          </a:xfrm>
        </p:grpSpPr>
        <p:sp>
          <p:nvSpPr>
            <p:cNvPr id="78" name="Google Shape;78;p14"/>
            <p:cNvSpPr txBox="1"/>
            <p:nvPr/>
          </p:nvSpPr>
          <p:spPr>
            <a:xfrm>
              <a:off x="548775" y="3533000"/>
              <a:ext cx="1236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200">
                  <a:solidFill>
                    <a:srgbClr val="434343"/>
                  </a:solidFill>
                  <a:latin typeface="Muli"/>
                  <a:ea typeface="Muli"/>
                  <a:cs typeface="Muli"/>
                  <a:sym typeface="Muli"/>
                </a:rPr>
                <a:t>@lucasteles42</a:t>
              </a:r>
              <a:endParaRPr/>
            </a:p>
          </p:txBody>
        </p:sp>
        <p:pic>
          <p:nvPicPr>
            <p:cNvPr id="79" name="Google Shape;79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155" y="3616612"/>
              <a:ext cx="215819" cy="1756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" name="Google Shape;80;p14"/>
          <p:cNvSpPr txBox="1"/>
          <p:nvPr/>
        </p:nvSpPr>
        <p:spPr>
          <a:xfrm rot="-1290157">
            <a:off x="887523" y="1717133"/>
            <a:ext cx="7007625" cy="1148615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0000"/>
                </a:solidFill>
                <a:latin typeface="Oswald"/>
                <a:ea typeface="Oswald"/>
                <a:cs typeface="Oswald"/>
                <a:sym typeface="Oswald"/>
              </a:rPr>
              <a:t>Palestra Motivacional</a:t>
            </a:r>
            <a:endParaRPr b="1" sz="6000">
              <a:solidFill>
                <a:srgbClr val="FF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311700" y="1152475"/>
            <a:ext cx="8520600" cy="296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3600">
                <a:latin typeface="Muli"/>
                <a:ea typeface="Muli"/>
                <a:cs typeface="Muli"/>
                <a:sym typeface="Muli"/>
              </a:rPr>
              <a:t>Somos ótimos em </a:t>
            </a:r>
            <a:br>
              <a:rPr b="1" lang="pt-BR" sz="3600">
                <a:latin typeface="Muli"/>
                <a:ea typeface="Muli"/>
                <a:cs typeface="Muli"/>
                <a:sym typeface="Muli"/>
              </a:rPr>
            </a:br>
            <a:r>
              <a:rPr b="1" lang="pt-BR" sz="3600">
                <a:latin typeface="Muli"/>
                <a:ea typeface="Muli"/>
                <a:cs typeface="Muli"/>
                <a:sym typeface="Muli"/>
              </a:rPr>
              <a:t>gerar </a:t>
            </a:r>
            <a:r>
              <a:rPr b="1" lang="pt-BR" sz="3600">
                <a:solidFill>
                  <a:srgbClr val="E18733"/>
                </a:solidFill>
                <a:latin typeface="Muli"/>
                <a:ea typeface="Muli"/>
                <a:cs typeface="Muli"/>
                <a:sym typeface="Muli"/>
              </a:rPr>
              <a:t>complexidade</a:t>
            </a:r>
            <a:r>
              <a:rPr b="1" lang="pt-BR" sz="3600">
                <a:latin typeface="Muli"/>
                <a:ea typeface="Muli"/>
                <a:cs typeface="Muli"/>
                <a:sym typeface="Muli"/>
              </a:rPr>
              <a:t>.</a:t>
            </a:r>
            <a:endParaRPr b="1" sz="36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532443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9825" y="1493450"/>
            <a:ext cx="3381725" cy="21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38200" y="152400"/>
            <a:ext cx="625855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8500" y="1434213"/>
            <a:ext cx="3824475" cy="227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775" y="2227625"/>
            <a:ext cx="5661500" cy="25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525" y="-277374"/>
            <a:ext cx="7158276" cy="33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0" l="10202" r="11501" t="1215"/>
          <a:stretch/>
        </p:blipFill>
        <p:spPr>
          <a:xfrm>
            <a:off x="4800600" y="1116375"/>
            <a:ext cx="4207900" cy="34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32675" y="392175"/>
            <a:ext cx="568935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97988"/>
            <a:ext cx="8839200" cy="438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8075" y="380988"/>
            <a:ext cx="565515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400" y="262675"/>
            <a:ext cx="6872250" cy="477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No Silver Bullet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7762" y="1272050"/>
            <a:ext cx="6748475" cy="36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Complexidade Essencial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311700" y="1497775"/>
            <a:ext cx="4355400" cy="24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Muli Light"/>
              <a:buChar char="●"/>
            </a:pP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Totalmente ligada ao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domínio/negócio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.</a:t>
            </a:r>
            <a:br>
              <a:rPr lang="pt-BR" sz="1600">
                <a:latin typeface="Muli Light"/>
                <a:ea typeface="Muli Light"/>
                <a:cs typeface="Muli Light"/>
                <a:sym typeface="Muli Light"/>
              </a:rPr>
            </a:br>
            <a:endParaRPr sz="1600"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Muli Light"/>
              <a:buChar char="●"/>
            </a:pP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Aquilo que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não pode ser evitado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,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independentemente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 da sua experiência, de quais ferramentas você utiliza ou qual padrão de arquitetura novo e chamativo você usou para resolver o problema.</a:t>
            </a:r>
            <a:endParaRPr sz="1600"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1025" y="1497775"/>
            <a:ext cx="3422050" cy="226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Complexidade Acidental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311700" y="1497775"/>
            <a:ext cx="4595400" cy="24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Muli Light"/>
              <a:buChar char="●"/>
            </a:pP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Totalmente ligada 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às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decisões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 que tomamos.</a:t>
            </a:r>
            <a:br>
              <a:rPr lang="pt-BR" sz="1600">
                <a:latin typeface="Muli Light"/>
                <a:ea typeface="Muli Light"/>
                <a:cs typeface="Muli Light"/>
                <a:sym typeface="Muli Light"/>
              </a:rPr>
            </a:br>
            <a:endParaRPr sz="1600"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Muli Light"/>
              <a:buChar char="●"/>
            </a:pP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Causada pela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abordagem escolhida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 para resolver o problema:</a:t>
            </a:r>
            <a:endParaRPr sz="1600"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Muli Light"/>
              <a:buChar char="○"/>
            </a:pP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Todas as </a:t>
            </a:r>
            <a:r>
              <a:rPr b="1" i="1" lang="pt-BR" sz="1600">
                <a:latin typeface="Muli"/>
                <a:ea typeface="Muli"/>
                <a:cs typeface="Muli"/>
                <a:sym typeface="Muli"/>
              </a:rPr>
              <a:t>buzzwords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 que você não precisava mas achou que era necessário.</a:t>
            </a:r>
            <a:endParaRPr sz="1600"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Muli Light"/>
              <a:buChar char="○"/>
            </a:pP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Técnicas e tecnologias (frameworks, patterns, 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ambientes operacionais</a:t>
            </a:r>
            <a:r>
              <a:rPr lang="pt-BR" sz="1600">
                <a:latin typeface="Muli Light"/>
                <a:ea typeface="Muli Light"/>
                <a:cs typeface="Muli Light"/>
                <a:sym typeface="Muli Light"/>
              </a:rPr>
              <a:t> etc)</a:t>
            </a:r>
            <a:endParaRPr sz="1600"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4700" y="1652275"/>
            <a:ext cx="3549250" cy="26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06912">
            <a:off x="2984498" y="899402"/>
            <a:ext cx="3579928" cy="291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Não esqueça!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1" name="Google Shape;151;p26"/>
          <p:cNvPicPr preferRelativeResize="0"/>
          <p:nvPr/>
        </p:nvPicPr>
        <p:blipFill rotWithShape="1">
          <a:blip r:embed="rId4">
            <a:alphaModFix/>
          </a:blip>
          <a:srcRect b="0" l="12479" r="34708" t="0"/>
          <a:stretch/>
        </p:blipFill>
        <p:spPr>
          <a:xfrm>
            <a:off x="1229500" y="2326900"/>
            <a:ext cx="2749974" cy="27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3215813" y="1893600"/>
            <a:ext cx="3117300" cy="11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E18733"/>
                </a:solidFill>
                <a:latin typeface="Muli"/>
                <a:ea typeface="Muli"/>
                <a:cs typeface="Muli"/>
                <a:sym typeface="Muli"/>
              </a:rPr>
              <a:t>Complexidade </a:t>
            </a:r>
            <a:br>
              <a:rPr b="1" lang="pt-BR" sz="2400">
                <a:solidFill>
                  <a:srgbClr val="E18733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b="1" lang="pt-BR" sz="2400">
                <a:solidFill>
                  <a:srgbClr val="E18733"/>
                </a:solidFill>
                <a:latin typeface="Muli"/>
                <a:ea typeface="Muli"/>
                <a:cs typeface="Muli"/>
                <a:sym typeface="Muli"/>
              </a:rPr>
              <a:t>é custo!</a:t>
            </a:r>
            <a:endParaRPr b="1" sz="2400">
              <a:solidFill>
                <a:srgbClr val="E18733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333333"/>
                </a:solidFill>
                <a:latin typeface="Muli"/>
                <a:ea typeface="Muli"/>
                <a:cs typeface="Muli"/>
                <a:sym typeface="Muli"/>
              </a:rPr>
              <a:t>Elemar Jr.</a:t>
            </a:r>
            <a:endParaRPr b="1" sz="1200">
              <a:solidFill>
                <a:srgbClr val="333333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Boat Anchor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2800" y="1363976"/>
            <a:ext cx="5378400" cy="264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Cargo Cult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275" y="1361600"/>
            <a:ext cx="6245175" cy="28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Lasagna Code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3525" y="1288275"/>
            <a:ext cx="4572000" cy="317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idx="1" type="body"/>
          </p:nvPr>
        </p:nvSpPr>
        <p:spPr>
          <a:xfrm>
            <a:off x="0" y="1915775"/>
            <a:ext cx="6275700" cy="937500"/>
          </a:xfrm>
          <a:prstGeom prst="rect">
            <a:avLst/>
          </a:prstGeom>
          <a:solidFill>
            <a:srgbClr val="42965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4800">
                <a:solidFill>
                  <a:schemeClr val="lt1"/>
                </a:solidFill>
                <a:highlight>
                  <a:srgbClr val="429652"/>
                </a:highlight>
                <a:latin typeface="Oswald"/>
                <a:ea typeface="Oswald"/>
                <a:cs typeface="Oswald"/>
                <a:sym typeface="Oswald"/>
              </a:rPr>
              <a:t>Keep It Simple, Stupid</a:t>
            </a:r>
            <a:endParaRPr b="1" sz="4800">
              <a:solidFill>
                <a:schemeClr val="lt1"/>
              </a:solidFill>
              <a:highlight>
                <a:srgbClr val="429652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6" name="Google Shape;176;p30"/>
          <p:cNvSpPr txBox="1"/>
          <p:nvPr/>
        </p:nvSpPr>
        <p:spPr>
          <a:xfrm>
            <a:off x="5613300" y="2853275"/>
            <a:ext cx="6624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400">
                <a:solidFill>
                  <a:srgbClr val="222222"/>
                </a:solidFill>
                <a:highlight>
                  <a:srgbClr val="FFFFFF"/>
                </a:highlight>
                <a:latin typeface="Oswald Regular"/>
                <a:ea typeface="Oswald Regular"/>
                <a:cs typeface="Oswald Regular"/>
                <a:sym typeface="Oswald Regular"/>
              </a:rPr>
              <a:t>KISS</a:t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KISS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2" name="Google Shape;182;p31"/>
          <p:cNvSpPr txBox="1"/>
          <p:nvPr/>
        </p:nvSpPr>
        <p:spPr>
          <a:xfrm>
            <a:off x="3530500" y="3586675"/>
            <a:ext cx="5247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5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"</a:t>
            </a:r>
            <a:r>
              <a:rPr lang="pt-BR" sz="135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Não é a linguagem que faz os programas parecerem simples. </a:t>
            </a:r>
            <a:br>
              <a:rPr lang="pt-BR" sz="135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pt-BR" sz="135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É o programador que faz a linguagem parecer simples!"</a:t>
            </a:r>
            <a:br>
              <a:rPr lang="pt-BR" sz="135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i="1" lang="pt-BR" sz="12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Uncle Bob</a:t>
            </a:r>
            <a:endParaRPr i="1" sz="1200">
              <a:solidFill>
                <a:srgbClr val="CF2C3B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3" name="Google Shape;183;p31"/>
          <p:cNvSpPr txBox="1"/>
          <p:nvPr/>
        </p:nvSpPr>
        <p:spPr>
          <a:xfrm>
            <a:off x="710400" y="1498600"/>
            <a:ext cx="7723200" cy="11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</a:pPr>
            <a:r>
              <a:rPr lang="pt-BR"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Complicações geram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confusão</a:t>
            </a:r>
            <a:r>
              <a:rPr lang="pt-BR"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, pense na manutenção e fácil entendimento no futuro.</a:t>
            </a:r>
            <a:endParaRPr sz="16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</a:pPr>
            <a:r>
              <a:rPr b="1" lang="pt-BR" sz="1600">
                <a:solidFill>
                  <a:srgbClr val="516AEC"/>
                </a:solidFill>
                <a:latin typeface="Muli"/>
                <a:ea typeface="Muli"/>
                <a:cs typeface="Muli"/>
                <a:sym typeface="Muli"/>
              </a:rPr>
              <a:t>Lembre-se:</a:t>
            </a:r>
            <a:r>
              <a:rPr lang="pt-BR" sz="1600">
                <a:solidFill>
                  <a:srgbClr val="516AEC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pt-BR"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a funcionalidade pode ser complexa mas o seu código não!</a:t>
            </a:r>
            <a:endParaRPr sz="16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Otimização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9" name="Google Shape;189;p32"/>
          <p:cNvSpPr txBox="1"/>
          <p:nvPr/>
        </p:nvSpPr>
        <p:spPr>
          <a:xfrm>
            <a:off x="725100" y="1556575"/>
            <a:ext cx="7599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"O verdadeiro problema é que programadores gastam muito tempo se preocupando com eficiência em lugares e momentos errados; otimização prematura é a </a:t>
            </a:r>
            <a:r>
              <a:rPr i="1" lang="pt-BR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raiz de todo o mal</a:t>
            </a:r>
            <a:r>
              <a:rPr lang="pt-BR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(ou pelo menos a maior parte) na programação."</a:t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457200" lvl="0" marL="5943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pt-BR" sz="12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Donald Knuth</a:t>
            </a:r>
            <a:endParaRPr i="1" sz="1200">
              <a:solidFill>
                <a:srgbClr val="CF2C3B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Otimização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5" name="Google Shape;195;p33"/>
          <p:cNvSpPr txBox="1"/>
          <p:nvPr/>
        </p:nvSpPr>
        <p:spPr>
          <a:xfrm>
            <a:off x="506750" y="1957650"/>
            <a:ext cx="47544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Você precisa de </a:t>
            </a:r>
            <a:r>
              <a:rPr b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Event Sourcing</a:t>
            </a: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?</a:t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Você precisa de </a:t>
            </a:r>
            <a:r>
              <a:rPr b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Micro-serviços</a:t>
            </a: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?</a:t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Qual valor </a:t>
            </a:r>
            <a:r>
              <a:rPr b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CQRS</a:t>
            </a: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 vai te trazer agora?</a:t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Vamos usar </a:t>
            </a:r>
            <a:r>
              <a:rPr b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Dapper</a:t>
            </a: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 por que é mais </a:t>
            </a: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rápido</a:t>
            </a: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?</a:t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1125" y="1677875"/>
            <a:ext cx="2741400" cy="22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8250" y="833850"/>
            <a:ext cx="6572372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71073">
            <a:off x="3133775" y="758450"/>
            <a:ext cx="2876464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Otimização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12" name="Google Shape;21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3050" y="1017725"/>
            <a:ext cx="469661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Otimização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8" name="Google Shape;218;p37"/>
          <p:cNvSpPr txBox="1"/>
          <p:nvPr/>
        </p:nvSpPr>
        <p:spPr>
          <a:xfrm>
            <a:off x="965700" y="4050325"/>
            <a:ext cx="72513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516AEC"/>
                </a:solidFill>
                <a:latin typeface="Muli"/>
                <a:ea typeface="Muli"/>
                <a:cs typeface="Muli"/>
                <a:sym typeface="Muli"/>
              </a:rPr>
              <a:t> Moral da história:</a:t>
            </a:r>
            <a:r>
              <a:rPr lang="pt-BR" sz="1800"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pt-BR" sz="18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Medir antes de otimizar </a:t>
            </a:r>
            <a:endParaRPr sz="18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19" name="Google Shape;21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8802" y="1375000"/>
            <a:ext cx="3313990" cy="25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5" name="Google Shape;225;p38"/>
          <p:cNvSpPr txBox="1"/>
          <p:nvPr/>
        </p:nvSpPr>
        <p:spPr>
          <a:xfrm>
            <a:off x="744225" y="1432250"/>
            <a:ext cx="6899400" cy="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Remover código duplicado é sempre uma boa ideia?</a:t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sp>
        <p:nvSpPr>
          <p:cNvPr id="226" name="Google Shape;226;p38"/>
          <p:cNvSpPr txBox="1"/>
          <p:nvPr/>
        </p:nvSpPr>
        <p:spPr>
          <a:xfrm>
            <a:off x="3383275" y="2908700"/>
            <a:ext cx="4722000" cy="7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666666"/>
                </a:solidFill>
                <a:highlight>
                  <a:srgbClr val="FFFFFF"/>
                </a:highlight>
                <a:latin typeface="Muli"/>
                <a:ea typeface="Muli"/>
                <a:cs typeface="Muli"/>
                <a:sym typeface="Muli"/>
              </a:rPr>
              <a:t>“O propósito da abstração não é sobre ser vago, mas sobre criar um novo nível de semântica na qual podemos ser absolutamente precisos.” </a:t>
            </a:r>
            <a:endParaRPr sz="1200">
              <a:solidFill>
                <a:srgbClr val="666666"/>
              </a:solidFill>
              <a:highlight>
                <a:srgbClr val="FFFFFF"/>
              </a:highlight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100">
                <a:solidFill>
                  <a:srgbClr val="CF2C3B"/>
                </a:solidFill>
                <a:highlight>
                  <a:srgbClr val="FFFFFF"/>
                </a:highlight>
                <a:latin typeface="Muli"/>
                <a:ea typeface="Muli"/>
                <a:cs typeface="Muli"/>
                <a:sym typeface="Muli"/>
              </a:rPr>
              <a:t>Edsger Dijkstra</a:t>
            </a:r>
            <a:endParaRPr i="1" sz="1100">
              <a:solidFill>
                <a:srgbClr val="CF2C3B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7" name="Google Shape;227;p38"/>
          <p:cNvSpPr txBox="1"/>
          <p:nvPr/>
        </p:nvSpPr>
        <p:spPr>
          <a:xfrm>
            <a:off x="744225" y="1610825"/>
            <a:ext cx="5619300" cy="9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Prefira código duplicado a uma abstração errada!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3" name="Google Shape;233;p39"/>
          <p:cNvSpPr txBox="1"/>
          <p:nvPr/>
        </p:nvSpPr>
        <p:spPr>
          <a:xfrm>
            <a:off x="311700" y="1334200"/>
            <a:ext cx="86217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"/>
              <a:buAutoNum type="arabicPeriod"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O Lucas 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vê uma</a:t>
            </a:r>
            <a:r>
              <a:rPr b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duplicação de código</a:t>
            </a:r>
            <a:r>
              <a:rPr b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.</a:t>
            </a:r>
            <a:endParaRPr b="1"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34" name="Google Shape;23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200" y="2010988"/>
            <a:ext cx="4952425" cy="2236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974" y="1844075"/>
            <a:ext cx="3245875" cy="257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41" name="Google Shape;241;p40"/>
          <p:cNvSpPr txBox="1"/>
          <p:nvPr/>
        </p:nvSpPr>
        <p:spPr>
          <a:xfrm>
            <a:off x="460000" y="1170125"/>
            <a:ext cx="3588000" cy="3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"/>
              <a:buAutoNum type="arabicPeriod" startAt="2"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O Lucas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extrai a duplicação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e dá um nome.</a:t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Com isso cria uma </a:t>
            </a:r>
            <a:r>
              <a:rPr b="1" i="1" lang="pt-BR" sz="12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nova abstração</a:t>
            </a: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. </a:t>
            </a:r>
            <a:b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Um novo método ou talvez até uma nova classe.</a:t>
            </a:r>
            <a:endParaRPr i="1"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42" name="Google Shape;24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5650" y="1378950"/>
            <a:ext cx="4614301" cy="2913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325" y="1876725"/>
            <a:ext cx="3487955" cy="191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49" name="Google Shape;249;p41"/>
          <p:cNvSpPr txBox="1"/>
          <p:nvPr/>
        </p:nvSpPr>
        <p:spPr>
          <a:xfrm>
            <a:off x="606825" y="1945250"/>
            <a:ext cx="4019700" cy="17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"/>
              <a:buAutoNum type="arabicPeriod" startAt="3"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O Lucas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substitui a duplicação 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pela nova abstração.</a:t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Ah, o código é perfeito. </a:t>
            </a:r>
            <a:br>
              <a:rPr i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i="1"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		O Lucas está feliz.</a:t>
            </a:r>
            <a:endParaRPr i="1"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50" name="Google Shape;250;p41"/>
          <p:cNvPicPr preferRelativeResize="0"/>
          <p:nvPr/>
        </p:nvPicPr>
        <p:blipFill rotWithShape="1">
          <a:blip r:embed="rId3">
            <a:alphaModFix/>
          </a:blip>
          <a:srcRect b="0" l="0" r="25065" t="0"/>
          <a:stretch/>
        </p:blipFill>
        <p:spPr>
          <a:xfrm>
            <a:off x="4572000" y="1715900"/>
            <a:ext cx="3197624" cy="224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6" name="Google Shape;256;p42"/>
          <p:cNvSpPr txBox="1"/>
          <p:nvPr/>
        </p:nvSpPr>
        <p:spPr>
          <a:xfrm>
            <a:off x="5779175" y="2115675"/>
            <a:ext cx="2535300" cy="8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"/>
              <a:buAutoNum type="arabicPeriod" startAt="4"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O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tempo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passa...</a:t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57" name="Google Shape;25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6725" y="1537688"/>
            <a:ext cx="4124474" cy="255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3" name="Google Shape;263;p43"/>
          <p:cNvSpPr txBox="1"/>
          <p:nvPr/>
        </p:nvSpPr>
        <p:spPr>
          <a:xfrm>
            <a:off x="434900" y="1580150"/>
            <a:ext cx="7978500" cy="29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"/>
              <a:buAutoNum type="arabicPeriod" startAt="5"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Um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novo requisito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aparece para o qual a abstração atual é quase perfeita.</a:t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64" name="Google Shape;2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5475" y="2225775"/>
            <a:ext cx="5353050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0" name="Google Shape;270;p44"/>
          <p:cNvSpPr txBox="1"/>
          <p:nvPr/>
        </p:nvSpPr>
        <p:spPr>
          <a:xfrm>
            <a:off x="678700" y="2226075"/>
            <a:ext cx="4485000" cy="11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"/>
              <a:buAutoNum type="arabicPeriod" startAt="6"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Agora a Letticia é encarregada de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implementar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esse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novo requisito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.</a:t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71" name="Google Shape;271;p44"/>
          <p:cNvPicPr preferRelativeResize="0"/>
          <p:nvPr/>
        </p:nvPicPr>
        <p:blipFill rotWithShape="1">
          <a:blip r:embed="rId3">
            <a:alphaModFix/>
          </a:blip>
          <a:srcRect b="0" l="0" r="12914" t="0"/>
          <a:stretch/>
        </p:blipFill>
        <p:spPr>
          <a:xfrm>
            <a:off x="4758975" y="1716413"/>
            <a:ext cx="3448325" cy="24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7" name="Google Shape;277;p45"/>
          <p:cNvSpPr txBox="1"/>
          <p:nvPr/>
        </p:nvSpPr>
        <p:spPr>
          <a:xfrm>
            <a:off x="360050" y="1098750"/>
            <a:ext cx="8093400" cy="14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"/>
              <a:buAutoNum type="arabicPeriod" startAt="7"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A Letticia se sente obrigada a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manter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a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abstração existente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, é igualzinho, ela altera o código para receber um parâmetro, e adiciona a lógica para fazer a coisa de acordo com parâmetro.</a:t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78" name="Google Shape;278;p45"/>
          <p:cNvSpPr txBox="1"/>
          <p:nvPr/>
        </p:nvSpPr>
        <p:spPr>
          <a:xfrm>
            <a:off x="360050" y="2787875"/>
            <a:ext cx="2472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O que antes era uma abstração universal agora se </a:t>
            </a:r>
            <a:r>
              <a:rPr b="1" i="1" lang="pt-BR" sz="12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comporta</a:t>
            </a: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de maneira </a:t>
            </a:r>
            <a:r>
              <a:rPr b="1" i="1" lang="pt-BR" sz="12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diferente</a:t>
            </a: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para casos diferentes.</a:t>
            </a:r>
            <a:endParaRPr i="1"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79" name="Google Shape;2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9675" y="2493525"/>
            <a:ext cx="5839201" cy="2093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Generalização Prematura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5" name="Google Shape;285;p46"/>
          <p:cNvSpPr txBox="1"/>
          <p:nvPr/>
        </p:nvSpPr>
        <p:spPr>
          <a:xfrm>
            <a:off x="4769400" y="1412550"/>
            <a:ext cx="3560400" cy="23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"/>
              <a:buAutoNum type="arabicPeriod" startAt="8"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Outra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nova exigência </a:t>
            </a: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chega.</a:t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uli"/>
              <a:buChar char="●"/>
            </a:pP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Chegou outra pessoa no time</a:t>
            </a: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.</a:t>
            </a:r>
            <a:endParaRPr i="1"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uli"/>
              <a:buChar char="●"/>
            </a:pP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Outro parâmetro adicional.</a:t>
            </a:r>
            <a:endParaRPr i="1"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uli"/>
              <a:buChar char="●"/>
            </a:pP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Outra nova condicional.</a:t>
            </a:r>
            <a:endParaRPr i="1"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uli"/>
              <a:buChar char="●"/>
            </a:pP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Faça um loop até que o </a:t>
            </a:r>
            <a:r>
              <a:rPr b="1"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código</a:t>
            </a: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 se torne </a:t>
            </a:r>
            <a:r>
              <a:rPr b="1"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incompreensível</a:t>
            </a:r>
            <a:r>
              <a:rPr i="1" lang="pt-BR" sz="12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.</a:t>
            </a:r>
            <a:endParaRPr i="1" sz="12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86" name="Google Shape;28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947" y="1412549"/>
            <a:ext cx="4026054" cy="303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6725" y="750075"/>
            <a:ext cx="5930559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Tudo não terás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8"/>
          <p:cNvSpPr txBox="1"/>
          <p:nvPr>
            <p:ph idx="1" type="body"/>
          </p:nvPr>
        </p:nvSpPr>
        <p:spPr>
          <a:xfrm>
            <a:off x="0" y="1915775"/>
            <a:ext cx="6706500" cy="937500"/>
          </a:xfrm>
          <a:prstGeom prst="rect">
            <a:avLst/>
          </a:prstGeom>
          <a:solidFill>
            <a:srgbClr val="42965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4800">
                <a:solidFill>
                  <a:schemeClr val="lt1"/>
                </a:solidFill>
                <a:highlight>
                  <a:srgbClr val="429652"/>
                </a:highlight>
                <a:latin typeface="Oswald"/>
                <a:ea typeface="Oswald"/>
                <a:cs typeface="Oswald"/>
                <a:sym typeface="Oswald"/>
              </a:rPr>
              <a:t>You Ain't Gonna Need It  </a:t>
            </a:r>
            <a:endParaRPr b="1" sz="4800">
              <a:solidFill>
                <a:schemeClr val="lt1"/>
              </a:solidFill>
              <a:highlight>
                <a:srgbClr val="429652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8" name="Google Shape;298;p48"/>
          <p:cNvSpPr txBox="1"/>
          <p:nvPr/>
        </p:nvSpPr>
        <p:spPr>
          <a:xfrm>
            <a:off x="5870875" y="2853275"/>
            <a:ext cx="8361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2400">
                <a:solidFill>
                  <a:srgbClr val="222222"/>
                </a:solidFill>
                <a:highlight>
                  <a:srgbClr val="FFFFFF"/>
                </a:highlight>
                <a:latin typeface="Oswald Regular"/>
                <a:ea typeface="Oswald Regular"/>
                <a:cs typeface="Oswald Regular"/>
                <a:sym typeface="Oswald Regular"/>
              </a:rPr>
              <a:t>YAGNI</a:t>
            </a:r>
            <a:endParaRPr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YAGNI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04" name="Google Shape;304;p49"/>
          <p:cNvSpPr txBox="1"/>
          <p:nvPr/>
        </p:nvSpPr>
        <p:spPr>
          <a:xfrm>
            <a:off x="4886150" y="1551000"/>
            <a:ext cx="3888900" cy="20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 Light"/>
              <a:buChar char="●"/>
            </a:pPr>
            <a:r>
              <a:rPr lang="pt-BR">
                <a:solidFill>
                  <a:schemeClr val="dk2"/>
                </a:solidFill>
                <a:latin typeface="Muli Light"/>
                <a:ea typeface="Muli Light"/>
                <a:cs typeface="Muli Light"/>
                <a:sym typeface="Muli Light"/>
              </a:rPr>
              <a:t>Somos péssimos em prever o futuro!</a:t>
            </a:r>
            <a:br>
              <a:rPr lang="pt-BR">
                <a:solidFill>
                  <a:schemeClr val="dk2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endParaRPr>
              <a:solidFill>
                <a:schemeClr val="dk2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 Light"/>
              <a:buChar char="●"/>
            </a:pPr>
            <a:r>
              <a:rPr lang="pt-BR">
                <a:solidFill>
                  <a:schemeClr val="dk2"/>
                </a:solidFill>
                <a:latin typeface="Muli Light"/>
                <a:ea typeface="Muli Light"/>
                <a:cs typeface="Muli Light"/>
                <a:sym typeface="Muli Light"/>
              </a:rPr>
              <a:t>Implemente apenas o que você </a:t>
            </a:r>
            <a:r>
              <a:rPr b="1" lang="pt-BR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realmente vai precisar</a:t>
            </a:r>
            <a:r>
              <a:rPr lang="pt-BR">
                <a:solidFill>
                  <a:schemeClr val="dk2"/>
                </a:solidFill>
                <a:latin typeface="Muli Light"/>
                <a:ea typeface="Muli Light"/>
                <a:cs typeface="Muli Light"/>
                <a:sym typeface="Muli Light"/>
              </a:rPr>
              <a:t> naquele momento.</a:t>
            </a:r>
            <a:endParaRPr>
              <a:solidFill>
                <a:schemeClr val="dk2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 Light"/>
              <a:buChar char="●"/>
            </a:pPr>
            <a:r>
              <a:rPr b="1" lang="pt-BR">
                <a:solidFill>
                  <a:srgbClr val="516AEC"/>
                </a:solidFill>
                <a:latin typeface="Muli"/>
                <a:ea typeface="Muli"/>
                <a:cs typeface="Muli"/>
                <a:sym typeface="Muli"/>
              </a:rPr>
              <a:t>Reflita:</a:t>
            </a:r>
            <a:r>
              <a:rPr lang="pt-BR">
                <a:solidFill>
                  <a:srgbClr val="516AEC"/>
                </a:solidFill>
                <a:latin typeface="Muli Light"/>
                <a:ea typeface="Muli Light"/>
                <a:cs typeface="Muli Light"/>
                <a:sym typeface="Muli Light"/>
              </a:rPr>
              <a:t> </a:t>
            </a:r>
            <a:r>
              <a:rPr lang="pt-BR">
                <a:solidFill>
                  <a:schemeClr val="dk2"/>
                </a:solidFill>
                <a:latin typeface="Muli Light"/>
                <a:ea typeface="Muli Light"/>
                <a:cs typeface="Muli Light"/>
                <a:sym typeface="Muli Light"/>
              </a:rPr>
              <a:t>Eu tenho 100% de certeza de que isso é necessário agora?</a:t>
            </a:r>
            <a:br>
              <a:rPr lang="pt-BR">
                <a:solidFill>
                  <a:schemeClr val="dk2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endParaRPr>
              <a:solidFill>
                <a:schemeClr val="dk2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305" name="Google Shape;30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3775" y="1170125"/>
            <a:ext cx="2651975" cy="2651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49"/>
          <p:cNvGrpSpPr/>
          <p:nvPr/>
        </p:nvGrpSpPr>
        <p:grpSpPr>
          <a:xfrm rot="-777719">
            <a:off x="263500" y="1644146"/>
            <a:ext cx="1840987" cy="1602820"/>
            <a:chOff x="231089" y="1379651"/>
            <a:chExt cx="1841023" cy="1602852"/>
          </a:xfrm>
        </p:grpSpPr>
        <p:pic>
          <p:nvPicPr>
            <p:cNvPr id="307" name="Google Shape;30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370724">
              <a:off x="303038" y="1466833"/>
              <a:ext cx="1697125" cy="14284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49"/>
            <p:cNvSpPr txBox="1"/>
            <p:nvPr/>
          </p:nvSpPr>
          <p:spPr>
            <a:xfrm rot="400247">
              <a:off x="499418" y="1717358"/>
              <a:ext cx="1182808" cy="437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Muli Light"/>
                  <a:ea typeface="Muli Light"/>
                  <a:cs typeface="Muli Light"/>
                  <a:sym typeface="Muli Light"/>
                </a:rPr>
                <a:t>Mas e se...</a:t>
              </a: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</p:grpSp>
      <p:grpSp>
        <p:nvGrpSpPr>
          <p:cNvPr id="309" name="Google Shape;309;p49"/>
          <p:cNvGrpSpPr/>
          <p:nvPr/>
        </p:nvGrpSpPr>
        <p:grpSpPr>
          <a:xfrm>
            <a:off x="1024362" y="2280598"/>
            <a:ext cx="1775572" cy="1693912"/>
            <a:chOff x="839587" y="2092248"/>
            <a:chExt cx="1775572" cy="1693912"/>
          </a:xfrm>
        </p:grpSpPr>
        <p:pic>
          <p:nvPicPr>
            <p:cNvPr id="310" name="Google Shape;31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1781202">
              <a:off x="1036820" y="2357956"/>
              <a:ext cx="1381106" cy="11624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" name="Google Shape;311;p49"/>
            <p:cNvSpPr txBox="1"/>
            <p:nvPr/>
          </p:nvSpPr>
          <p:spPr>
            <a:xfrm rot="1608331">
              <a:off x="1247648" y="2538600"/>
              <a:ext cx="1182801" cy="438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Muli Light"/>
                  <a:ea typeface="Muli Light"/>
                  <a:cs typeface="Muli Light"/>
                  <a:sym typeface="Muli Light"/>
                </a:rPr>
                <a:t>E quando..</a:t>
              </a: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</p:grpSp>
      <p:pic>
        <p:nvPicPr>
          <p:cNvPr id="312" name="Google Shape;31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04812" y="3127525"/>
            <a:ext cx="1620575" cy="1620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3" name="Google Shape;313;p49"/>
          <p:cNvGrpSpPr/>
          <p:nvPr/>
        </p:nvGrpSpPr>
        <p:grpSpPr>
          <a:xfrm rot="-858295">
            <a:off x="1288634" y="1171530"/>
            <a:ext cx="1414235" cy="1349193"/>
            <a:chOff x="839587" y="2092248"/>
            <a:chExt cx="1775572" cy="1693912"/>
          </a:xfrm>
        </p:grpSpPr>
        <p:pic>
          <p:nvPicPr>
            <p:cNvPr id="314" name="Google Shape;31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1781202">
              <a:off x="1036820" y="2357956"/>
              <a:ext cx="1381106" cy="11624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49"/>
            <p:cNvSpPr txBox="1"/>
            <p:nvPr/>
          </p:nvSpPr>
          <p:spPr>
            <a:xfrm rot="1608331">
              <a:off x="1247648" y="2538600"/>
              <a:ext cx="1182801" cy="438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latin typeface="Muli Light"/>
                  <a:ea typeface="Muli Light"/>
                  <a:cs typeface="Muli Light"/>
                  <a:sym typeface="Muli Light"/>
                </a:rPr>
                <a:t>Vai que..</a:t>
              </a:r>
              <a:endParaRPr>
                <a:latin typeface="Muli Light"/>
                <a:ea typeface="Muli Light"/>
                <a:cs typeface="Muli Light"/>
                <a:sym typeface="Muli Light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YAGNI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21" name="Google Shape;32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7600" y="1173550"/>
            <a:ext cx="2227850" cy="336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50"/>
          <p:cNvSpPr txBox="1"/>
          <p:nvPr>
            <p:ph idx="1" type="body"/>
          </p:nvPr>
        </p:nvSpPr>
        <p:spPr>
          <a:xfrm>
            <a:off x="784250" y="2326650"/>
            <a:ext cx="4595400" cy="49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Muli Light"/>
              <a:buChar char="●"/>
            </a:pPr>
            <a:r>
              <a:rPr lang="pt-BR" sz="2400">
                <a:latin typeface="Muli Light"/>
                <a:ea typeface="Muli Light"/>
                <a:cs typeface="Muli Light"/>
                <a:sym typeface="Muli Light"/>
              </a:rPr>
              <a:t>Isso não é </a:t>
            </a:r>
            <a:r>
              <a:rPr b="1" lang="pt-BR" sz="24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DDD</a:t>
            </a:r>
            <a:r>
              <a:rPr lang="pt-BR" sz="2400">
                <a:latin typeface="Muli Light"/>
                <a:ea typeface="Muli Light"/>
                <a:cs typeface="Muli Light"/>
                <a:sym typeface="Muli Light"/>
              </a:rPr>
              <a:t> </a:t>
            </a:r>
            <a:endParaRPr sz="2400"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latin typeface="Muli Light"/>
              <a:ea typeface="Muli Light"/>
              <a:cs typeface="Muli Light"/>
              <a:sym typeface="Muli Ligh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Manifesto Ágil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28" name="Google Shape;328;p51"/>
          <p:cNvSpPr txBox="1"/>
          <p:nvPr/>
        </p:nvSpPr>
        <p:spPr>
          <a:xfrm>
            <a:off x="614800" y="1373150"/>
            <a:ext cx="7845600" cy="13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uli Light"/>
              <a:buAutoNum type="arabicPeriod"/>
            </a:pPr>
            <a:r>
              <a:rPr b="1" lang="pt-BR" sz="18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Indivíduos e interações</a:t>
            </a:r>
            <a:r>
              <a:rPr lang="pt-BR" sz="18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 mais que processos e ferramentas</a:t>
            </a:r>
            <a:endParaRPr sz="18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uli Light"/>
              <a:buAutoNum type="arabicPeriod"/>
            </a:pPr>
            <a:r>
              <a:rPr b="1" lang="pt-BR" sz="18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Software em funcionamento</a:t>
            </a:r>
            <a:r>
              <a:rPr lang="pt-BR" sz="1800">
                <a:solidFill>
                  <a:srgbClr val="CF2C3B"/>
                </a:solidFill>
                <a:latin typeface="Muli Light"/>
                <a:ea typeface="Muli Light"/>
                <a:cs typeface="Muli Light"/>
                <a:sym typeface="Muli Light"/>
              </a:rPr>
              <a:t> </a:t>
            </a:r>
            <a:r>
              <a:rPr lang="pt-BR" sz="18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mais que documentação abrangente</a:t>
            </a:r>
            <a:endParaRPr sz="18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uli Light"/>
              <a:buAutoNum type="arabicPeriod"/>
            </a:pPr>
            <a:r>
              <a:rPr b="1" lang="pt-BR" sz="18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Colaboração com o cliente</a:t>
            </a:r>
            <a:r>
              <a:rPr lang="pt-BR" sz="1800">
                <a:solidFill>
                  <a:srgbClr val="CF2C3B"/>
                </a:solidFill>
                <a:latin typeface="Muli Light"/>
                <a:ea typeface="Muli Light"/>
                <a:cs typeface="Muli Light"/>
                <a:sym typeface="Muli Light"/>
              </a:rPr>
              <a:t> </a:t>
            </a:r>
            <a:r>
              <a:rPr lang="pt-BR" sz="18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mais que negociação de contratos</a:t>
            </a:r>
            <a:endParaRPr sz="18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uli Light"/>
              <a:buAutoNum type="arabicPeriod"/>
            </a:pPr>
            <a:r>
              <a:rPr b="1" lang="pt-BR" sz="18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Responder a mudanças</a:t>
            </a:r>
            <a:r>
              <a:rPr lang="pt-BR" sz="1800">
                <a:solidFill>
                  <a:srgbClr val="CF2C3B"/>
                </a:solidFill>
                <a:latin typeface="Muli Light"/>
                <a:ea typeface="Muli Light"/>
                <a:cs typeface="Muli Light"/>
                <a:sym typeface="Muli Light"/>
              </a:rPr>
              <a:t> </a:t>
            </a:r>
            <a:r>
              <a:rPr lang="pt-BR" sz="18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mais que seguir um plano</a:t>
            </a:r>
            <a:endParaRPr sz="18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2"/>
          <p:cNvSpPr txBox="1"/>
          <p:nvPr/>
        </p:nvSpPr>
        <p:spPr>
          <a:xfrm>
            <a:off x="444750" y="3622600"/>
            <a:ext cx="8254500" cy="13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Software funcional com entrega de valor </a:t>
            </a:r>
            <a:br>
              <a:rPr lang="pt-BR" sz="24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</a:br>
            <a:r>
              <a:rPr lang="pt-BR" sz="24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é a medida primária de progresso.</a:t>
            </a:r>
            <a:endParaRPr sz="24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334" name="Google Shape;33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911025"/>
            <a:ext cx="4572000" cy="25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3"/>
          <p:cNvSpPr txBox="1"/>
          <p:nvPr/>
        </p:nvSpPr>
        <p:spPr>
          <a:xfrm>
            <a:off x="360350" y="2864925"/>
            <a:ext cx="8254500" cy="13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516AEC"/>
                </a:solidFill>
                <a:latin typeface="Muli"/>
                <a:ea typeface="Muli"/>
                <a:cs typeface="Muli"/>
                <a:sym typeface="Muli"/>
              </a:rPr>
              <a:t>Simplicidade: </a:t>
            </a:r>
            <a:r>
              <a:rPr lang="pt-BR" sz="24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a arte de maximizar a quantidade de trabalho que não precisou ser feito.</a:t>
            </a:r>
            <a:endParaRPr sz="24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340" name="Google Shape;34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175" y="1189800"/>
            <a:ext cx="3200850" cy="19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Débito Técnico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46" name="Google Shape;34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1270475"/>
            <a:ext cx="4572000" cy="3343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p54"/>
          <p:cNvCxnSpPr>
            <a:stCxn id="345" idx="1"/>
          </p:cNvCxnSpPr>
          <p:nvPr/>
        </p:nvCxnSpPr>
        <p:spPr>
          <a:xfrm>
            <a:off x="311700" y="731375"/>
            <a:ext cx="22719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8" name="Google Shape;348;p54"/>
          <p:cNvSpPr txBox="1"/>
          <p:nvPr>
            <p:ph type="title"/>
          </p:nvPr>
        </p:nvSpPr>
        <p:spPr>
          <a:xfrm>
            <a:off x="3486375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Dívida Técnica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Refatoração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4" name="Google Shape;354;p55"/>
          <p:cNvSpPr txBox="1"/>
          <p:nvPr/>
        </p:nvSpPr>
        <p:spPr>
          <a:xfrm>
            <a:off x="627275" y="1287975"/>
            <a:ext cx="7524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Um software não é apenas mais um pedaço de código finalizado e entregue, se trata de uma solução em </a:t>
            </a:r>
            <a:r>
              <a:rPr b="1" lang="pt-BR" sz="1600">
                <a:solidFill>
                  <a:srgbClr val="CF2C3B"/>
                </a:solidFill>
                <a:latin typeface="Muli"/>
                <a:ea typeface="Muli"/>
                <a:cs typeface="Muli"/>
                <a:sym typeface="Muli"/>
              </a:rPr>
              <a:t>constante evolução</a:t>
            </a: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.</a:t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355" name="Google Shape;35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350" y="2247550"/>
            <a:ext cx="5231275" cy="217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Testes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61" name="Google Shape;361;p56"/>
          <p:cNvSpPr txBox="1"/>
          <p:nvPr/>
        </p:nvSpPr>
        <p:spPr>
          <a:xfrm>
            <a:off x="627275" y="1287975"/>
            <a:ext cx="6038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Antecipação de problemas</a:t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uli Light"/>
              <a:buChar char="●"/>
            </a:pPr>
            <a:r>
              <a:rPr lang="pt-BR" sz="1600">
                <a:solidFill>
                  <a:srgbClr val="666666"/>
                </a:solidFill>
                <a:latin typeface="Muli Light"/>
                <a:ea typeface="Muli Light"/>
                <a:cs typeface="Muli Light"/>
                <a:sym typeface="Muli Light"/>
              </a:rPr>
              <a:t>Faz parte do nosso dia a dia de desenvolvimento.</a:t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 Light"/>
              <a:ea typeface="Muli Light"/>
              <a:cs typeface="Muli Light"/>
              <a:sym typeface="Muli Light"/>
            </a:endParaRPr>
          </a:p>
        </p:txBody>
      </p:sp>
      <p:pic>
        <p:nvPicPr>
          <p:cNvPr id="362" name="Google Shape;36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7000" y="2474800"/>
            <a:ext cx="2173525" cy="217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7"/>
          <p:cNvSpPr txBox="1"/>
          <p:nvPr>
            <p:ph idx="1" type="body"/>
          </p:nvPr>
        </p:nvSpPr>
        <p:spPr>
          <a:xfrm>
            <a:off x="248425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 sz="1600">
                <a:solidFill>
                  <a:srgbClr val="666666"/>
                </a:solidFill>
                <a:latin typeface="Muli"/>
                <a:ea typeface="Muli"/>
                <a:cs typeface="Muli"/>
                <a:sym typeface="Muli"/>
              </a:rPr>
              <a:t>Não julgar, acreditar que fizeram o melhor que podia com tempo que tinham</a:t>
            </a:r>
            <a:endParaRPr sz="1600">
              <a:solidFill>
                <a:srgbClr val="666666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368" name="Google Shape;36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1400" y="2326402"/>
            <a:ext cx="3427200" cy="193852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Oswald"/>
                <a:ea typeface="Oswald"/>
                <a:cs typeface="Oswald"/>
                <a:sym typeface="Oswald"/>
              </a:rPr>
              <a:t>Premissa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58"/>
          <p:cNvGrpSpPr/>
          <p:nvPr/>
        </p:nvGrpSpPr>
        <p:grpSpPr>
          <a:xfrm>
            <a:off x="2485992" y="708038"/>
            <a:ext cx="1382620" cy="342900"/>
            <a:chOff x="402155" y="3533000"/>
            <a:chExt cx="1382620" cy="342900"/>
          </a:xfrm>
        </p:grpSpPr>
        <p:sp>
          <p:nvSpPr>
            <p:cNvPr id="375" name="Google Shape;375;p58"/>
            <p:cNvSpPr txBox="1"/>
            <p:nvPr/>
          </p:nvSpPr>
          <p:spPr>
            <a:xfrm>
              <a:off x="548775" y="3533000"/>
              <a:ext cx="1236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200">
                  <a:solidFill>
                    <a:srgbClr val="434343"/>
                  </a:solidFill>
                  <a:latin typeface="Muli"/>
                  <a:ea typeface="Muli"/>
                  <a:cs typeface="Muli"/>
                  <a:sym typeface="Muli"/>
                </a:rPr>
                <a:t>@letticianicoli</a:t>
              </a:r>
              <a:endParaRPr/>
            </a:p>
          </p:txBody>
        </p:sp>
        <p:pic>
          <p:nvPicPr>
            <p:cNvPr id="376" name="Google Shape;376;p5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155" y="3616612"/>
              <a:ext cx="215819" cy="1756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7" name="Google Shape;377;p58"/>
          <p:cNvGrpSpPr/>
          <p:nvPr/>
        </p:nvGrpSpPr>
        <p:grpSpPr>
          <a:xfrm>
            <a:off x="5275367" y="708038"/>
            <a:ext cx="1382620" cy="342900"/>
            <a:chOff x="402155" y="3533000"/>
            <a:chExt cx="1382620" cy="342900"/>
          </a:xfrm>
        </p:grpSpPr>
        <p:sp>
          <p:nvSpPr>
            <p:cNvPr id="378" name="Google Shape;378;p58"/>
            <p:cNvSpPr txBox="1"/>
            <p:nvPr/>
          </p:nvSpPr>
          <p:spPr>
            <a:xfrm>
              <a:off x="548775" y="3533000"/>
              <a:ext cx="1236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200">
                  <a:solidFill>
                    <a:srgbClr val="434343"/>
                  </a:solidFill>
                  <a:latin typeface="Muli"/>
                  <a:ea typeface="Muli"/>
                  <a:cs typeface="Muli"/>
                  <a:sym typeface="Muli"/>
                </a:rPr>
                <a:t>@lucasteles42</a:t>
              </a:r>
              <a:endParaRPr/>
            </a:p>
          </p:txBody>
        </p:sp>
        <p:pic>
          <p:nvPicPr>
            <p:cNvPr id="379" name="Google Shape;379;p5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155" y="3616612"/>
              <a:ext cx="215819" cy="1756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0" name="Google Shape;380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6075" y="1218388"/>
            <a:ext cx="4511843" cy="3309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